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92" r:id="rId2"/>
    <p:sldId id="293" r:id="rId3"/>
    <p:sldId id="305" r:id="rId4"/>
    <p:sldId id="331" r:id="rId5"/>
    <p:sldId id="291" r:id="rId6"/>
    <p:sldId id="332" r:id="rId7"/>
    <p:sldId id="333" r:id="rId8"/>
    <p:sldId id="357" r:id="rId9"/>
    <p:sldId id="355" r:id="rId10"/>
    <p:sldId id="356" r:id="rId11"/>
    <p:sldId id="362" r:id="rId12"/>
    <p:sldId id="359" r:id="rId13"/>
    <p:sldId id="353" r:id="rId14"/>
    <p:sldId id="328" r:id="rId15"/>
    <p:sldId id="327" r:id="rId16"/>
    <p:sldId id="336" r:id="rId17"/>
    <p:sldId id="324" r:id="rId18"/>
    <p:sldId id="352" r:id="rId19"/>
    <p:sldId id="346" r:id="rId20"/>
    <p:sldId id="316" r:id="rId21"/>
    <p:sldId id="307" r:id="rId22"/>
    <p:sldId id="308" r:id="rId23"/>
    <p:sldId id="309" r:id="rId24"/>
    <p:sldId id="310" r:id="rId25"/>
    <p:sldId id="347" r:id="rId26"/>
    <p:sldId id="351" r:id="rId27"/>
    <p:sldId id="318" r:id="rId28"/>
    <p:sldId id="319" r:id="rId29"/>
    <p:sldId id="345" r:id="rId30"/>
    <p:sldId id="320" r:id="rId31"/>
    <p:sldId id="348" r:id="rId32"/>
    <p:sldId id="349" r:id="rId33"/>
    <p:sldId id="354" r:id="rId34"/>
    <p:sldId id="363" r:id="rId35"/>
    <p:sldId id="313" r:id="rId36"/>
    <p:sldId id="364" r:id="rId37"/>
    <p:sldId id="361" r:id="rId38"/>
    <p:sldId id="321" r:id="rId39"/>
    <p:sldId id="312" r:id="rId40"/>
    <p:sldId id="306" r:id="rId41"/>
    <p:sldId id="311" r:id="rId42"/>
    <p:sldId id="322" r:id="rId43"/>
    <p:sldId id="314" r:id="rId44"/>
    <p:sldId id="315" r:id="rId45"/>
    <p:sldId id="317" r:id="rId46"/>
    <p:sldId id="323" r:id="rId47"/>
    <p:sldId id="337" r:id="rId48"/>
    <p:sldId id="338" r:id="rId49"/>
    <p:sldId id="344" r:id="rId50"/>
    <p:sldId id="341" r:id="rId51"/>
    <p:sldId id="360" r:id="rId52"/>
    <p:sldId id="339" r:id="rId53"/>
    <p:sldId id="342" r:id="rId54"/>
    <p:sldId id="340" r:id="rId55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D8A"/>
    <a:srgbClr val="FF3300"/>
    <a:srgbClr val="FFF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9"/>
    <p:restoredTop sz="94673"/>
  </p:normalViewPr>
  <p:slideViewPr>
    <p:cSldViewPr>
      <p:cViewPr varScale="1">
        <p:scale>
          <a:sx n="107" d="100"/>
          <a:sy n="107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0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A687B087-B636-456B-BB07-17B894D789C6}" type="datetimeFigureOut">
              <a:rPr lang="ru-RU"/>
              <a:pPr>
                <a:defRPr/>
              </a:pPr>
              <a:t>14.02.2025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274975-0254-4D3D-818A-99E4C74CE8F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10326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0717848-CCEC-4B93-9F39-E79BE11528AB}" type="slidenum">
              <a:rPr lang="ru-RU" altLang="ru-RU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69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55817E-BE91-462C-B52E-2985DA1F745F}" type="slidenum">
              <a:rPr lang="ru-RU" altLang="ru-RU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1945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730" tIns="44865" rIns="89730" bIns="4486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6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4074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1AB388-EA33-4E48-ABC7-52B83F4F350E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020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D2BDA-AABF-4C09-822E-F4EBB10D4C2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691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CA2EF-32E6-487B-9C37-61BA67510CF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075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F972A-0811-4C9B-BE8B-3A5C9D230A2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588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FF3E8-82A5-4A5C-9564-AC794564DE8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811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E83E-D7FB-452B-9D22-71E52913D83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700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F630C3-7EFE-4A9A-9A0B-C429381C095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652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2BA49-0B51-4298-A1EE-8FCFC7E1B23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3791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20B57-EE54-4A10-BF14-440C49AFC6A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5231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7EC0C-0BF1-491F-8CA6-BDFF295463A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9197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CA2F1-B7F6-4628-B8FB-437CB4E0893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781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63AC4-46C1-4E65-AD19-5B08A6CFA34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539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9BCE8-A0C2-41C1-A98D-D13A1D9FDD0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473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112BFDA-343C-46B8-B4D0-B2102EAE06B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nrv.jinr.ru/nrv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ru-RU" altLang="ru-RU" b="1" dirty="0">
                <a:solidFill>
                  <a:srgbClr val="FFFF67"/>
                </a:solidFill>
                <a:latin typeface="Times New Roman" panose="02020603050405020304" pitchFamily="18" charset="0"/>
              </a:rPr>
              <a:t>Конкретный эксперимент</a:t>
            </a:r>
            <a:endParaRPr lang="ru-RU" altLang="ru-RU" dirty="0">
              <a:solidFill>
                <a:srgbClr val="FFFF6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Линейный ускоритель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UNILAC (GSI)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059" name="Picture 3" descr="F-7-7-gsi-800000xx-Rc792-16-8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762000"/>
            <a:ext cx="5800725" cy="5875338"/>
          </a:xfrm>
          <a:noFill/>
        </p:spPr>
      </p:pic>
      <p:sp>
        <p:nvSpPr>
          <p:cNvPr id="4506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EAF07A-2A98-4F26-ACA9-35AF7A750319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45473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7" y="914400"/>
            <a:ext cx="8851691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467" y="152400"/>
            <a:ext cx="8851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Tx/>
              <a:buNone/>
            </a:pP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Специализированный циклотрон ДЦ280</a:t>
            </a:r>
          </a:p>
        </p:txBody>
      </p:sp>
    </p:spTree>
    <p:extLst>
      <p:ext uri="{BB962C8B-B14F-4D97-AF65-F5344CB8AC3E}">
        <p14:creationId xmlns:p14="http://schemas.microsoft.com/office/powerpoint/2010/main" val="86387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Мишенные изотопы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590175"/>
              </p:ext>
            </p:extLst>
          </p:nvPr>
        </p:nvGraphicFramePr>
        <p:xfrm>
          <a:off x="0" y="1142999"/>
          <a:ext cx="9144000" cy="510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6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Изотоп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Обогащение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%</a:t>
                      </a:r>
                      <a:endParaRPr lang="ru-RU" sz="22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Изотоп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Обогащение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%</a:t>
                      </a:r>
                      <a:endParaRPr lang="ru-RU" sz="22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98.6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243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237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248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Bk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&gt;95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97.3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251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E909CD-B6C0-46D7-9AB7-CA55B56AEDBC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164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71D06F-C935-408F-B1F3-664BCD4AE13B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3513" y="0"/>
            <a:ext cx="8828087" cy="584200"/>
          </a:xfrm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Изотопные реакторы</a:t>
            </a:r>
            <a:endParaRPr lang="en-US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11299-92_pool.png"/>
          <p:cNvPicPr>
            <a:picLocks noChangeAspect="1"/>
          </p:cNvPicPr>
          <p:nvPr/>
        </p:nvPicPr>
        <p:blipFill>
          <a:blip r:embed="rId3"/>
          <a:srcRect l="12187" r="10156"/>
          <a:stretch>
            <a:fillRect/>
          </a:stretch>
        </p:blipFill>
        <p:spPr bwMode="auto">
          <a:xfrm>
            <a:off x="304800" y="1219200"/>
            <a:ext cx="3886200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1843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12850"/>
            <a:ext cx="41529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163513" y="765175"/>
            <a:ext cx="42370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HFIR, ORNL, O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altLang="ru-RU" sz="18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Ридж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США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85 M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8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4648200" y="760413"/>
            <a:ext cx="449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CM-3,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ИАР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Димитровград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100 M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8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40" name="Picture 8" descr="UPu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5638800"/>
            <a:ext cx="41624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 descr="PuAm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6027738"/>
            <a:ext cx="48577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3775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Мишени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материала</a:t>
            </a:r>
            <a:b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мг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249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Bk, ≈ 1 M$, 1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 работы реактора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HIFR ORNL</a:t>
            </a:r>
            <a:endParaRPr lang="ru-RU" altLang="ru-RU" sz="2400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B292D3-230E-4A07-9138-DAFD8CE3AA79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37" y="1447800"/>
            <a:ext cx="6165926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Мишени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конструкция</a:t>
            </a:r>
          </a:p>
        </p:txBody>
      </p:sp>
      <p:sp>
        <p:nvSpPr>
          <p:cNvPr id="10243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864661-2981-4D53-B4F6-BE2614EE8445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244" name="Объект 4"/>
          <p:cNvGraphicFramePr>
            <a:graphicFrameLocks noChangeAspect="1"/>
          </p:cNvGraphicFramePr>
          <p:nvPr/>
        </p:nvGraphicFramePr>
        <p:xfrm>
          <a:off x="2076450" y="2286000"/>
          <a:ext cx="1001713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4876397" imgH="3666751" progId="CorelPHOTOPAINT.Image.15">
                  <p:embed/>
                </p:oleObj>
              </mc:Choice>
              <mc:Fallback>
                <p:oleObj name="PHOTO-PAINT" r:id="rId2" imgW="4876397" imgH="3666751" progId="CorelPHOTOPAINT.Image.15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2286000"/>
                        <a:ext cx="1001713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5" name="Picture 2" descr="http://www.gsi.de/portrait/presse/Mediathek/Bilderdatenbank/GSI_Experimente_/8_GSI_TASCA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7465" r="7858" b="7372"/>
          <a:stretch>
            <a:fillRect/>
          </a:stretch>
        </p:blipFill>
        <p:spPr bwMode="auto">
          <a:xfrm>
            <a:off x="2100263" y="1295400"/>
            <a:ext cx="4778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3657600"/>
            <a:ext cx="24717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3" descr="DSC00223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1276350"/>
            <a:ext cx="3943350" cy="5257800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850900" y="1335088"/>
            <a:ext cx="8874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ø5 c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900" y="2478088"/>
            <a:ext cx="1028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ø10 c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900" y="4335463"/>
            <a:ext cx="1028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ø30 c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м</a:t>
            </a:r>
          </a:p>
        </p:txBody>
      </p:sp>
      <p:sp>
        <p:nvSpPr>
          <p:cNvPr id="10251" name="Прямоугольник 5"/>
          <p:cNvSpPr>
            <a:spLocks noChangeArrowheads="1"/>
          </p:cNvSpPr>
          <p:nvPr/>
        </p:nvSpPr>
        <p:spPr bwMode="auto">
          <a:xfrm>
            <a:off x="850900" y="5924550"/>
            <a:ext cx="149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>
                <a:solidFill>
                  <a:srgbClr val="22228B"/>
                </a:solidFill>
              </a:rPr>
              <a:t>ø100 c</a:t>
            </a:r>
            <a:r>
              <a:rPr lang="ru-RU" altLang="ru-RU" sz="2000" b="1">
                <a:solidFill>
                  <a:srgbClr val="22228B"/>
                </a:solidFill>
              </a:rPr>
              <a:t>м</a:t>
            </a:r>
            <a:r>
              <a:rPr lang="en-US" altLang="ru-RU" sz="2000" b="1">
                <a:solidFill>
                  <a:srgbClr val="22228B"/>
                </a:solidFill>
              </a:rPr>
              <a:t> →</a:t>
            </a:r>
            <a:endParaRPr lang="ru-RU" altLang="ru-RU" sz="2000" b="1">
              <a:solidFill>
                <a:srgbClr val="22228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417638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Пробеги</a:t>
            </a: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1800" b="1" dirty="0">
                <a:solidFill>
                  <a:srgbClr val="002060"/>
                </a:solidFill>
              </a:rPr>
              <a:t>SRIM – </a:t>
            </a:r>
            <a:r>
              <a:rPr lang="ru-RU" altLang="ru-RU" sz="1800" b="1" dirty="0">
                <a:solidFill>
                  <a:srgbClr val="002060"/>
                </a:solidFill>
              </a:rPr>
              <a:t>торможение и пробеги ионов в веществе </a:t>
            </a:r>
            <a:r>
              <a:rPr lang="en-US" altLang="ru-RU" sz="1800" b="1" dirty="0">
                <a:solidFill>
                  <a:srgbClr val="0070C0"/>
                </a:solidFill>
              </a:rPr>
              <a:t>http://www.srim.org/</a:t>
            </a:r>
            <a:br>
              <a:rPr lang="en-US" altLang="ru-RU" sz="1800" b="1" dirty="0">
                <a:solidFill>
                  <a:srgbClr val="0070C0"/>
                </a:solidFill>
              </a:rPr>
            </a:br>
            <a:endParaRPr lang="ru-RU" altLang="ru-RU" sz="1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4225"/>
            <a:ext cx="4791075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57413"/>
            <a:ext cx="4708525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91131"/>
              </p:ext>
            </p:extLst>
          </p:nvPr>
        </p:nvGraphicFramePr>
        <p:xfrm>
          <a:off x="0" y="1612615"/>
          <a:ext cx="9144000" cy="5233212"/>
        </p:xfrm>
        <a:graphic>
          <a:graphicData uri="http://schemas.openxmlformats.org/drawingml/2006/table">
            <a:tbl>
              <a:tblPr/>
              <a:tblGrid>
                <a:gridCol w="72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4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8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8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2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50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изотоп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1/2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(лет)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λ(с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(Бк/мг)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МЗА(Бк)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ru-RU" sz="1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ЭМ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(Бк/мг)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M(</a:t>
                      </a:r>
                      <a:r>
                        <a:rPr kumimoji="0" lang="ru-RU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мг</a:t>
                      </a: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) / </a:t>
                      </a:r>
                      <a:r>
                        <a:rPr kumimoji="0" lang="ru-RU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класс</a:t>
                      </a:r>
                      <a:endParaRPr kumimoji="0" lang="ru-RU" sz="10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3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226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1.600∙10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1.373∙10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3.659∙10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0.027 &lt; M &lt; 27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233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1.592∙10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1.380∙10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3.567∙10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2800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2.8 &lt; M &lt; 2800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238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4.468∙10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4.916∙10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1.244∙10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8.3∙10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8.3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&lt; M &lt; 8.3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кг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237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Np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2.144∙10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1.024∙10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2.6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3850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3.8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&lt; M &lt; 3850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0.04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242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3.750∙10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5.857∙10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1.458∙10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6700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6.7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&lt; M &lt; 6700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244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8.000∙10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2.745∙10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6.776∙10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6.8∙10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6700*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6.7 &lt; M &lt; 6700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243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7.370∙10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2.980∙10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7.386∙10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0.013 &lt; M &lt; 13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0.0001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245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8.500∙10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2.584∙10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6.352∙10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6.3∙10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0.016 &lt; M &lt; 16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0.0001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248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3.400∙10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6.460∙10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1.569∙10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625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0.6 &lt; M &lt; 625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250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9.700∙10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2.264∙10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5.454∙10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0.018 &lt; M &lt; 18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0.0002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Bk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8.761∙10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2.507∙10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6.064∙10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6.1∙10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0.0016 &lt; M &lt; 1.6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0.000016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Cf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3.506∙10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6.265∙10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1.515∙10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0.0007 &lt; M &lt; 0.7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0.000007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251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Cf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8.980∙10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2.446∙10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5.869∙10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0.0017 &lt; M &lt; 1.7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0.000017 &lt; M</a:t>
                      </a:r>
                      <a:endParaRPr kumimoji="0" lang="ru-RU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447" name="Rectangle 1"/>
          <p:cNvSpPr>
            <a:spLocks noChangeArrowheads="1"/>
          </p:cNvSpPr>
          <p:nvPr/>
        </p:nvSpPr>
        <p:spPr bwMode="auto">
          <a:xfrm>
            <a:off x="856" y="12177"/>
            <a:ext cx="914400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Предельные количества мишенных материалов для работ по 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классам</a:t>
            </a:r>
            <a:endParaRPr lang="en-US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соответствии с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"Основными санитарными правилами обеспечения радиационной безопасности (ОСПОРБ 99/2010)" и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"Нормами радиационной безопасности (НРБ-99/2009)"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Мишени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 безопасность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4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4714777" cy="353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81200"/>
            <a:ext cx="4408915" cy="35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6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пригодности сепаратора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/>
          <a:lstStyle/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Наличие сепаратора</a:t>
            </a:r>
            <a:r>
              <a:rPr lang="en-US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2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Способность разделить продукты</a:t>
            </a:r>
            <a:r>
              <a:rPr lang="en-US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2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Пробеги продуктов</a:t>
            </a:r>
            <a:r>
              <a:rPr lang="en-US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2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Работоспособность детекторов.</a:t>
            </a:r>
          </a:p>
          <a:p>
            <a:pPr marL="0" indent="0">
              <a:buFontTx/>
              <a:buNone/>
              <a:defRPr/>
            </a:pPr>
            <a:endParaRPr lang="en-US" sz="1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Заряды в вакууме:</a:t>
            </a:r>
          </a:p>
          <a:p>
            <a:pPr>
              <a:defRPr/>
            </a:pP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V.S.Nikolaev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I.S.Dmitriev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Phys.Lett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., 28A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(1968)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277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de-DE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Shima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T.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Ishihara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&amp; T.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Mikumo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Nucl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Instr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&amp;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Meth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., 200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(1982)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605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defRPr/>
            </a:pP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G. </a:t>
            </a:r>
            <a:r>
              <a:rPr lang="en-US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Schiwietz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P.L. Grande,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Nucl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Instr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&amp;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Meth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B, 175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(2001)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125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Заряды в газе:</a:t>
            </a:r>
            <a:endParaRPr lang="en-US" sz="1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Yu.Ts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Oganessian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et al., Phys. Rev. C, 64 (2001) 064309.</a:t>
            </a:r>
            <a:endParaRPr lang="ru-RU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ru-RU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Рассеяние и торможение:</a:t>
            </a:r>
            <a:endParaRPr 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J.F. Ziegler, J.P. </a:t>
            </a:r>
            <a:r>
              <a:rPr lang="en-US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Biersack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U. </a:t>
            </a:r>
            <a:r>
              <a:rPr lang="en-US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Littmark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stopping and range of ions in solids.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V. 1, Pergamon press, 1985.</a:t>
            </a:r>
            <a:endParaRPr lang="de-DE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План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914400"/>
            <a:ext cx="6362700" cy="5715000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литературы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реакции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энергии 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частицы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параметров продуктов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пригодности сепаратора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мишени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продолжительности эксперимента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 безопасность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Подгонка энергии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энергии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сепаратора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установки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Идентификация продуктов ядерных реакций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Накопление данных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статьи.</a:t>
            </a:r>
            <a:endParaRPr lang="el-GR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84012E-2016-451C-8EF9-CE74DDBD37C4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ru-RU" sz="14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Зарядовые распределения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</a:t>
            </a:r>
            <a:r>
              <a:rPr lang="en-US" altLang="ru-R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3" name="Picture 6" descr="Po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83758"/>
            <a:ext cx="8032811" cy="559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DC611A-BF4D-457C-AB09-7C1ACDD7F041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ru-RU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292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184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047014765"/>
              </p:ext>
            </p:extLst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1176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</a:t>
                      </a:r>
                      <a:r>
                        <a:rPr kumimoji="0" lang="ru-RU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Т</a:t>
                      </a:r>
                      <a:r>
                        <a:rPr kumimoji="0" lang="ru-RU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∙м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∙м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48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0.94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292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38.8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2.18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244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Pu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129.7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1.65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1.49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4.2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0.62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97E837-1B70-4E96-829B-75C8DF408001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ru-RU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2867" name="Group 3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Kr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1.12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14.3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266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Hs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1.50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3.95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180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Hf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350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1.94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8.96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68.0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B2DE71-5C22-4A52-A20D-52A0BF758BC6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ru-RU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319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1056" name="Group 64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Kr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447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15.0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319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3.85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7.3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BB26BE-454E-44B5-9F2A-57AFBA5D753B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ru-RU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272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4915" name="Group 3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272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Hs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1.21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1.46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6.85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66.6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17.4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385763" y="342900"/>
            <a:ext cx="83058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Магнитные жёсткости</a:t>
            </a: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Ca(E</a:t>
            </a:r>
            <a:r>
              <a:rPr lang="en-US" altLang="ru-RU" sz="24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236MeV) +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248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Cm(300mg/cm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CmO</a:t>
            </a:r>
            <a:r>
              <a:rPr lang="en-US" altLang="ru-RU" sz="24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296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116*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1" name="Рисунок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219200"/>
            <a:ext cx="81534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Пригодны для синтеза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0" y="2597943"/>
            <a:ext cx="6172200" cy="1662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Селекторы скоростей;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Электростатические сепараторы;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Газонаполненные сепараторы.</a:t>
            </a:r>
          </a:p>
          <a:p>
            <a:pPr>
              <a:defRPr/>
            </a:pPr>
            <a:r>
              <a:rPr lang="ru-RU" dirty="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F1BB79-DEDD-4A69-A56B-BFAAED26DAE0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ru-RU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скоростей «</a:t>
            </a:r>
            <a:r>
              <a:rPr lang="en-GB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GSI, Germany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80" name="Picture 3" descr="F-9-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9EAEC"/>
              </a:clrFrom>
              <a:clrTo>
                <a:srgbClr val="E9EA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/>
          <a:stretch>
            <a:fillRect/>
          </a:stretch>
        </p:blipFill>
        <p:spPr bwMode="auto">
          <a:xfrm>
            <a:off x="5195888" y="1758950"/>
            <a:ext cx="3914775" cy="472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" descr="SHIP1cA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625" y="749300"/>
            <a:ext cx="5791200" cy="34274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929A7C-8FE6-44D6-82D5-07A54E41DD79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ru-RU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0668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Электростатический сепаратор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“VASSILISSA”</a:t>
            </a:r>
            <a:endParaRPr lang="ru-RU" altLang="ru-RU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4" name="Picture 3" descr="VASSShem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987425"/>
            <a:ext cx="7086600" cy="430053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5605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191000" y="4343400"/>
          <a:ext cx="4724400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3" imgW="15580952" imgH="6996825" progId="CorelPhotoPaint.Image.12">
                  <p:embed/>
                </p:oleObj>
              </mc:Choice>
              <mc:Fallback>
                <p:oleObj name="PHOTO-PAINT" r:id="rId3" imgW="15580952" imgH="6996825" progId="CorelPhotoPaint.Image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43400"/>
                        <a:ext cx="4724400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0AE9D3-650D-4338-9F72-F45216C665DA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ru-RU" sz="1400"/>
          </a:p>
        </p:txBody>
      </p:sp>
      <p:sp>
        <p:nvSpPr>
          <p:cNvPr id="9216" name="Rectangle 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</a:rPr>
              <a:t>Фильтр скоростей 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</a:rPr>
              <a:t>SHELS, 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</a:rPr>
              <a:t>ЛЯР, ОИЯИ</a:t>
            </a:r>
            <a:endParaRPr lang="ru-RU" sz="3200" b="1" dirty="0">
              <a:solidFill>
                <a:srgbClr val="FF0000"/>
              </a:solidFill>
            </a:endParaRPr>
          </a:p>
        </p:txBody>
      </p:sp>
      <p:pic>
        <p:nvPicPr>
          <p:cNvPr id="26628" name="Picture 1" descr="Assa1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838200"/>
            <a:ext cx="5613400" cy="32766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9" name="Рисунок 20" descr="SHELS 2013-09-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524250"/>
            <a:ext cx="543560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xfrm>
            <a:off x="457199" y="7046"/>
            <a:ext cx="8229600" cy="5635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литературы</a:t>
            </a:r>
            <a:endParaRPr lang="ru-RU" altLang="ru-RU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F8F15-5384-4927-55E8-02537C06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01" y="715963"/>
            <a:ext cx="6591597" cy="61420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4" descr="GNSVid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2803300"/>
            <a:ext cx="3810000" cy="379253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53FF2B-0968-4751-9E65-6DA735035F67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ru-RU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0772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Газонаполненный сепаратор</a:t>
            </a:r>
            <a:b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(ЛЯР, ОИЯИ)</a:t>
            </a:r>
          </a:p>
        </p:txBody>
      </p:sp>
      <p:pic>
        <p:nvPicPr>
          <p:cNvPr id="27652" name="Picture 3" descr="GNS_A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463" y="3170013"/>
            <a:ext cx="4419600" cy="30591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827F3D-FA51-9B43-174C-B0F767A0F364}"/>
              </a:ext>
            </a:extLst>
          </p:cNvPr>
          <p:cNvSpPr txBox="1"/>
          <p:nvPr/>
        </p:nvSpPr>
        <p:spPr>
          <a:xfrm>
            <a:off x="228600" y="1371600"/>
            <a:ext cx="8686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recoil separators operated as velocity or energy filters in a vacuum mode the additional auto-focusing of evaporation residues (EVR) in the gas gives the gas-filled separators certain advantages. After leaving the target or a charge reset foil EVRs keep their at least 3–5 charge states while passing through a “vacuum separator” and are distributed over a wide area in the focal plane. Gas-filled separators, in contrast, </a:t>
            </a:r>
            <a:r>
              <a:rPr lang="en-RU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equilibrate the EVR charge states by charge exchange reactions with the gas </a:t>
            </a:r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and, as a result, the remaining “average” charge state leads to the desired smaller dispersion.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184150" y="298450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Spectrometer for Heavy Atom and Nuclear Structure (SHANS), IMP, Lanzhou, China</a:t>
            </a:r>
            <a:endParaRPr lang="ru-RU" altLang="ru-RU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5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2554F1-5A6C-4816-99B2-8DFE44D40190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66548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A24A6F-148F-4DA1-A80A-644A100BB1A3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27741" name="Group 61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038880275"/>
              </p:ext>
            </p:extLst>
          </p:nvPr>
        </p:nvGraphicFramePr>
        <p:xfrm>
          <a:off x="152400" y="1295400"/>
          <a:ext cx="8839201" cy="4495800"/>
        </p:xfrm>
        <a:graphic>
          <a:graphicData uri="http://schemas.openxmlformats.org/drawingml/2006/table">
            <a:tbl>
              <a:tblPr/>
              <a:tblGrid>
                <a:gridCol w="1963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0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Separator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DGFRS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GARIS 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RITU 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BGS 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TASCA 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SHANS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Configuration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kumimoji="0" lang="ru-RU" altLang="ru-RU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Deflection angle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45º+10º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52º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Bρ (max/T∙m)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3.1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2.4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Length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4.0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5.75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4.7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4.6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6.5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05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Dispersion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en-US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mm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/%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Bρ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9.7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10.0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20.0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9.0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757" name="TextBox 5"/>
          <p:cNvSpPr txBox="1">
            <a:spLocks noChangeArrowheads="1"/>
          </p:cNvSpPr>
          <p:nvPr/>
        </p:nvSpPr>
        <p:spPr bwMode="auto">
          <a:xfrm>
            <a:off x="3202875" y="182276"/>
            <a:ext cx="27382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GF-separators</a:t>
            </a:r>
            <a:endParaRPr lang="ru-RU" altLang="ru-RU" b="1" dirty="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89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0" y="246383"/>
            <a:ext cx="9144000" cy="563563"/>
          </a:xfrm>
        </p:spPr>
        <p:txBody>
          <a:bodyPr lIns="36000" rIns="36000" anchorCtr="1">
            <a:noAutofit/>
          </a:bodyPr>
          <a:lstStyle/>
          <a:p>
            <a:pPr eaLnBrk="1" hangingPunct="1">
              <a:defRPr/>
            </a:pPr>
            <a:r>
              <a:rPr lang="ru-RU" sz="3200" b="1" kern="1200" dirty="0">
                <a:solidFill>
                  <a:srgbClr val="FF0000"/>
                </a:solidFill>
                <a:latin typeface="Times New Roman" pitchFamily="18" charset="0"/>
              </a:rPr>
              <a:t>Газонаполненный сепаратор ГНС</a:t>
            </a:r>
            <a:r>
              <a:rPr lang="en-US" sz="3200" b="1" kern="1200" dirty="0">
                <a:solidFill>
                  <a:srgbClr val="FF0000"/>
                </a:solidFill>
                <a:latin typeface="Times New Roman" pitchFamily="18" charset="0"/>
              </a:rPr>
              <a:t>-2</a:t>
            </a:r>
            <a:endParaRPr lang="ru-RU" sz="3200" b="1" kern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2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35052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925817"/>
            <a:ext cx="13081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4103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128" y="152400"/>
            <a:ext cx="7199744" cy="497394"/>
          </a:xfrm>
        </p:spPr>
        <p:txBody>
          <a:bodyPr>
            <a:noAutofit/>
          </a:bodyPr>
          <a:lstStyle/>
          <a:p>
            <a:r>
              <a:rPr lang="ru-RU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ГазоНаполненный</a:t>
            </a: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сепаратор ГНС-2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63" y="2695588"/>
            <a:ext cx="6920073" cy="389254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4D4E5E-9972-F8B7-2FC0-510E7B9C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66" y="796391"/>
            <a:ext cx="343366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82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6970E9-857A-4449-B65B-E36CEAA5E831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ru-RU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газонаполненного сепаратора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657600"/>
          </a:xfrm>
        </p:spPr>
        <p:txBody>
          <a:bodyPr/>
          <a:lstStyle/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газа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</a:t>
            </a:r>
            <a:r>
              <a:rPr lang="en-US" altLang="ru-RU" sz="28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He;</a:t>
            </a:r>
          </a:p>
          <a:p>
            <a:pPr marL="568325" indent="-568325"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 </a:t>
            </a:r>
            <a:r>
              <a:rPr lang="ru-RU" altLang="ru-RU" sz="28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акцептанс</a:t>
            </a: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энергии и заряду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Дополнительное охлаждение мишени конвекцией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конструкции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высокого напряжения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низкая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8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AAA15F-3A91-A28F-DBA7-89D2B5A8B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04" y="1461921"/>
            <a:ext cx="1524000" cy="597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85DBB3-3056-E8B0-9C72-6CCE669E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4" b="14095"/>
          <a:stretch/>
        </p:blipFill>
        <p:spPr>
          <a:xfrm>
            <a:off x="303496" y="4078814"/>
            <a:ext cx="8537008" cy="270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128" y="152400"/>
            <a:ext cx="7199744" cy="49739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верхпроводящий</a:t>
            </a: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соленоид </a:t>
            </a:r>
            <a:r>
              <a:rPr lang="en-GB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GASSOL</a:t>
            </a:r>
            <a:endParaRPr 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B2D6C0-1DDE-4C0E-0903-1F3DC7000738}"/>
                  </a:ext>
                </a:extLst>
              </p:cNvPr>
              <p:cNvSpPr txBox="1"/>
              <p:nvPr/>
            </p:nvSpPr>
            <p:spPr>
              <a:xfrm>
                <a:off x="152400" y="1918735"/>
                <a:ext cx="8839200" cy="2224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–</a:t>
                </a:r>
                <a:r>
                  <a:rPr lang="ru-RU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импульс частицы, 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– </a:t>
                </a:r>
                <a:r>
                  <a:rPr lang="ru-RU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длина соленоида,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den>
                        </m:f>
                      </m:e>
                    </m:acc>
                  </m:oMath>
                </a14:m>
                <a:r>
                  <a:rPr lang="ru-RU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квадрата </a:t>
                </a:r>
                <a:r>
                  <a:rPr lang="ru-RU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аксиальнои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̆ компоненты магнитного поля.</a:t>
                </a:r>
                <a:endParaRPr lang="en-US" sz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Соленоид, таким образом, фокусирует частицы с </a:t>
                </a:r>
                <a:r>
                  <a:rPr lang="ru-RU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различнои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̆ </a:t>
                </a:r>
                <a:r>
                  <a:rPr lang="ru-RU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магнитнои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̆ жесткостью на разных расстояниях от мишени, что </a:t>
                </a:r>
                <a:endParaRPr lang="ru-RU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позволяет реализовать следующую схему сепарации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 algn="just">
                  <a:buFontTx/>
                  <a:buChar char="-"/>
                </a:pPr>
                <a:r>
                  <a:rPr lang="ru-RU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счет заполнения газом внутреннего объема </a:t>
                </a:r>
                <a:r>
                  <a:rPr lang="en-GB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GASSOL, 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средние заряды остатков испарения (ОИ) </a:t>
                </a:r>
                <a:r>
                  <a:rPr lang="ru-RU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пучка становятся различными. </a:t>
                </a:r>
              </a:p>
              <a:p>
                <a:pPr marL="171450" indent="-171450" algn="just">
                  <a:buFontTx/>
                  <a:buChar char="-"/>
                </a:pP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Из-за разности в </a:t>
                </a:r>
                <a:r>
                  <a:rPr lang="ru-RU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магнитнои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̆ жесткости ионы </a:t>
                </a:r>
                <a:r>
                  <a:rPr lang="ru-RU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пучка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ОИ будут фокусироваться соленоидом на разном расстоянии согласно формуле </a:t>
                </a:r>
                <a:r>
                  <a:rPr lang="ru-RU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выше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171450" indent="-171450" algn="just">
                  <a:buFontTx/>
                  <a:buChar char="-"/>
                </a:pP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Размещение стоппера в точке фокуса ионов </a:t>
                </a:r>
                <a:r>
                  <a:rPr lang="ru-RU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пучка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позволяет практически полностью собрать </a:t>
                </a:r>
                <a:r>
                  <a:rPr lang="ru-RU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рассеянныи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̆ пучок, тогда как лишь малая часть ОИ будет в нем потеряна.</a:t>
                </a:r>
              </a:p>
              <a:p>
                <a:pPr marL="171450" indent="-171450" algn="just">
                  <a:buFontTx/>
                  <a:buChar char="-"/>
                </a:pP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Движущиеся по спиралевидным траекториям с большим радиусом, продукты полного слияния облетают стоппер и фокусируются в </a:t>
                </a:r>
                <a:r>
                  <a:rPr lang="ru-RU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фокальнои</a:t>
                </a:r>
                <a:r>
                  <a:rPr lang="ru-RU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̆ плоскости установки. </a:t>
                </a:r>
                <a:endParaRPr lang="ru-RU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B2D6C0-1DDE-4C0E-0903-1F3DC700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918735"/>
                <a:ext cx="8839200" cy="2224712"/>
              </a:xfrm>
              <a:prstGeom prst="rect">
                <a:avLst/>
              </a:prstGeom>
              <a:blipFill>
                <a:blip r:embed="rId4"/>
                <a:stretch>
                  <a:fillRect r="-431" b="-5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BC69A03-8E50-A484-9CB1-D5BE96E29160}"/>
              </a:ext>
            </a:extLst>
          </p:cNvPr>
          <p:cNvSpPr txBox="1"/>
          <p:nvPr/>
        </p:nvSpPr>
        <p:spPr>
          <a:xfrm>
            <a:off x="152400" y="697527"/>
            <a:ext cx="85370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latin typeface="TimesNewRomanPSMT"/>
              </a:rPr>
              <a:t>Г</a:t>
            </a:r>
            <a:r>
              <a:rPr lang="ru-RU" sz="1400" dirty="0" err="1">
                <a:effectLst/>
                <a:latin typeface="TimesNewRomanPSMT"/>
              </a:rPr>
              <a:t>азонаполненныи</a:t>
            </a:r>
            <a:r>
              <a:rPr lang="ru-RU" sz="1400" dirty="0">
                <a:effectLst/>
                <a:latin typeface="TimesNewRomanPSMT"/>
              </a:rPr>
              <a:t>̆ </a:t>
            </a:r>
            <a:r>
              <a:rPr lang="ru-RU" sz="1400" dirty="0" err="1">
                <a:effectLst/>
                <a:latin typeface="TimesNewRomanPSMT"/>
              </a:rPr>
              <a:t>сверхпроводящии</a:t>
            </a:r>
            <a:r>
              <a:rPr lang="ru-RU" sz="1400" dirty="0">
                <a:effectLst/>
                <a:latin typeface="TimesNewRomanPSMT"/>
              </a:rPr>
              <a:t>̆ </a:t>
            </a:r>
            <a:r>
              <a:rPr lang="ru-RU" sz="1400" dirty="0" err="1">
                <a:effectLst/>
                <a:latin typeface="TimesNewRomanPSMT"/>
              </a:rPr>
              <a:t>магнитныи</a:t>
            </a:r>
            <a:r>
              <a:rPr lang="ru-RU" sz="1400" dirty="0">
                <a:effectLst/>
                <a:latin typeface="TimesNewRomanPSMT"/>
              </a:rPr>
              <a:t>̆ соленоид, </a:t>
            </a:r>
            <a:r>
              <a:rPr lang="ru-RU" sz="1400" dirty="0" err="1">
                <a:effectLst/>
                <a:latin typeface="TimesNewRomanPSMT"/>
              </a:rPr>
              <a:t>отделяющии</a:t>
            </a:r>
            <a:r>
              <a:rPr lang="ru-RU" sz="1400" dirty="0">
                <a:effectLst/>
                <a:latin typeface="TimesNewRomanPSMT"/>
              </a:rPr>
              <a:t>̆ продукты реакции полного слияния от рассеянных на мишени ионов пучка и продуктов фоновых реакций. В первом приближении соленоид </a:t>
            </a:r>
            <a:r>
              <a:rPr lang="ru-RU" sz="1400" dirty="0" err="1">
                <a:effectLst/>
                <a:latin typeface="TimesNewRomanPSMT"/>
              </a:rPr>
              <a:t>действует</a:t>
            </a:r>
            <a:r>
              <a:rPr lang="ru-RU" sz="1400" dirty="0">
                <a:effectLst/>
                <a:latin typeface="TimesNewRomanPSMT"/>
              </a:rPr>
              <a:t> как тонкая фокусирующая линза, с фокусным расстоянием</a:t>
            </a:r>
            <a:r>
              <a:rPr lang="en-US" sz="1400" dirty="0">
                <a:effectLst/>
                <a:latin typeface="TimesNewRomanPSMT"/>
              </a:rPr>
              <a:t>:</a:t>
            </a:r>
            <a:endParaRPr lang="en-US" sz="140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3444042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68" descr="01020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6" y="1219200"/>
            <a:ext cx="4108787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9" descr="20060426_IMG_00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29" y="1219200"/>
            <a:ext cx="4052911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09600" y="42703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altLang="ru-RU" sz="3200" b="1" kern="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Разрушение мишеней</a:t>
            </a:r>
          </a:p>
        </p:txBody>
      </p:sp>
      <p:sp>
        <p:nvSpPr>
          <p:cNvPr id="10752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0FC9D5-E9DE-4A6D-AA8E-2037A1BF62D3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ru-RU" altLang="ru-RU" sz="1400"/>
          </a:p>
        </p:txBody>
      </p:sp>
      <p:sp>
        <p:nvSpPr>
          <p:cNvPr id="107526" name="TextBox 1"/>
          <p:cNvSpPr txBox="1">
            <a:spLocks noChangeArrowheads="1"/>
          </p:cNvSpPr>
          <p:nvPr/>
        </p:nvSpPr>
        <p:spPr bwMode="auto">
          <a:xfrm>
            <a:off x="914400" y="5211763"/>
            <a:ext cx="5105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плавление</a:t>
            </a:r>
            <a:r>
              <a:rPr lang="en-US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распыление</a:t>
            </a:r>
            <a:r>
              <a:rPr lang="en-US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радиационные повреждения</a:t>
            </a:r>
            <a:r>
              <a:rPr lang="en-US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30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60DEA7-5E25-46A1-9B30-1007D716A6B6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ru-RU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Охлаждение мишени газом</a:t>
            </a:r>
            <a:b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снимки инфракрасной камерой)</a:t>
            </a:r>
          </a:p>
        </p:txBody>
      </p:sp>
      <p:pic>
        <p:nvPicPr>
          <p:cNvPr id="32772" name="Picture 3" descr="targetcool0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6785" y="1905000"/>
            <a:ext cx="5659203" cy="44196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152400" y="3429000"/>
            <a:ext cx="1743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00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chemeClr val="accent2"/>
                </a:solidFill>
              </a:rPr>
              <a:t>10</a:t>
            </a:r>
            <a:r>
              <a:rPr lang="ru-RU" altLang="ru-RU" sz="1800" b="1" baseline="30000">
                <a:solidFill>
                  <a:schemeClr val="accent2"/>
                </a:solidFill>
              </a:rPr>
              <a:t>-6</a:t>
            </a:r>
            <a:r>
              <a:rPr lang="ru-RU" altLang="ru-RU" sz="1800" b="1">
                <a:solidFill>
                  <a:schemeClr val="accent2"/>
                </a:solidFill>
              </a:rPr>
              <a:t> </a:t>
            </a:r>
            <a:r>
              <a:rPr lang="en-US" altLang="ru-RU" sz="1800" b="1">
                <a:solidFill>
                  <a:schemeClr val="accent2"/>
                </a:solidFill>
              </a:rPr>
              <a:t>mB</a:t>
            </a:r>
            <a:endParaRPr lang="ru-RU" altLang="ru-RU" sz="1800" b="1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chemeClr val="accent2"/>
                </a:solidFill>
              </a:rPr>
              <a:t>P=1.3 W</a:t>
            </a:r>
            <a:endParaRPr lang="ru-RU" altLang="ru-RU" sz="1800" b="1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chemeClr val="accent2"/>
                </a:solidFill>
              </a:rPr>
              <a:t>T=90-150</a:t>
            </a:r>
            <a:r>
              <a:rPr lang="en-US" altLang="ru-RU" sz="1800" b="1" baseline="30000">
                <a:solidFill>
                  <a:schemeClr val="accent2"/>
                </a:solidFill>
              </a:rPr>
              <a:t>o</a:t>
            </a:r>
            <a:r>
              <a:rPr lang="en-US" altLang="ru-RU" sz="1800" b="1">
                <a:solidFill>
                  <a:schemeClr val="accent2"/>
                </a:solidFill>
              </a:rPr>
              <a:t>C</a:t>
            </a:r>
            <a:endParaRPr lang="de-DE" altLang="ru-RU" sz="1800" b="1">
              <a:solidFill>
                <a:schemeClr val="accent2"/>
              </a:solidFill>
            </a:endParaRP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7265988" y="3429000"/>
            <a:ext cx="1438275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00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ru-RU" sz="1800" b="1">
                <a:solidFill>
                  <a:srgbClr val="008000"/>
                </a:solidFill>
              </a:rPr>
              <a:t>0.6 </a:t>
            </a:r>
            <a:r>
              <a:rPr lang="en-US" altLang="ru-RU" sz="1800" b="1">
                <a:solidFill>
                  <a:srgbClr val="008000"/>
                </a:solidFill>
              </a:rPr>
              <a:t>mB</a:t>
            </a:r>
            <a:r>
              <a:rPr lang="de-DE" altLang="ru-RU" sz="1800" b="1">
                <a:solidFill>
                  <a:srgbClr val="008000"/>
                </a:solidFill>
              </a:rPr>
              <a:t> He</a:t>
            </a:r>
            <a:endParaRPr lang="ru-RU" altLang="ru-RU" sz="1800" b="1">
              <a:solidFill>
                <a:srgbClr val="00800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8000"/>
                </a:solidFill>
              </a:rPr>
              <a:t>Р=2.7 </a:t>
            </a:r>
            <a:r>
              <a:rPr lang="en-US" altLang="ru-RU" sz="1800" b="1">
                <a:solidFill>
                  <a:srgbClr val="008000"/>
                </a:solidFill>
              </a:rPr>
              <a:t>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8000"/>
                </a:solidFill>
              </a:rPr>
              <a:t>Т=35-150</a:t>
            </a:r>
            <a:r>
              <a:rPr lang="ru-RU" altLang="ru-RU" sz="1800" b="1" baseline="30000">
                <a:solidFill>
                  <a:srgbClr val="008000"/>
                </a:solidFill>
              </a:rPr>
              <a:t>о</a:t>
            </a:r>
            <a:r>
              <a:rPr lang="ru-RU" altLang="ru-RU" sz="1800" b="1">
                <a:solidFill>
                  <a:srgbClr val="008000"/>
                </a:solidFill>
              </a:rPr>
              <a:t>С</a:t>
            </a:r>
            <a:endParaRPr lang="de-DE" altLang="ru-RU" sz="1800" b="1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C79B0-6448-43E4-A916-B50193CFE4CD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ru-RU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газонаполненного сепаратора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95023"/>
            <a:ext cx="8610600" cy="3657600"/>
          </a:xfrm>
        </p:spPr>
        <p:txBody>
          <a:bodyPr/>
          <a:lstStyle/>
          <a:p>
            <a:pPr marL="568325" indent="-568325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газа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</a:t>
            </a:r>
            <a:r>
              <a:rPr lang="en-US" altLang="ru-RU" sz="24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He;</a:t>
            </a: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Фон от лёгких высокоэнергичных частиц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(15 – 60 M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Должен быть коротким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(&lt; 5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 организовать защиту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входное окно или дифференциальная откачка;</a:t>
            </a:r>
            <a:endParaRPr lang="en-US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 организовать метку 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прилёт извне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</a:t>
            </a:r>
          </a:p>
          <a:p>
            <a:pPr marL="568325" indent="-568325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Непригоден для очень асимметричных реакций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Непригоден для симметричных реакций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реакции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800600"/>
          </a:xfrm>
        </p:spPr>
        <p:txBody>
          <a:bodyPr/>
          <a:lstStyle/>
          <a:p>
            <a:pPr>
              <a:buFontTx/>
              <a:buNone/>
            </a:pP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R. Bass,</a:t>
            </a:r>
            <a:r>
              <a:rPr lang="ru-RU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Nuclear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reactions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heavy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ions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, Springer-Verlag, Berlin Heidelberg New York 1980.</a:t>
            </a:r>
            <a:r>
              <a:rPr lang="de-DE" altLang="ru-RU" sz="2400" b="1" dirty="0">
                <a:solidFill>
                  <a:srgbClr val="2B2D8A"/>
                </a:solidFill>
              </a:rPr>
              <a:t> </a:t>
            </a:r>
            <a:endParaRPr lang="ru-RU" altLang="ru-RU" sz="2400" b="1" dirty="0">
              <a:solidFill>
                <a:srgbClr val="2B2D8A"/>
              </a:solidFill>
            </a:endParaRPr>
          </a:p>
          <a:p>
            <a:pPr>
              <a:buFontTx/>
              <a:buNone/>
            </a:pPr>
            <a:endParaRPr lang="ru-RU" altLang="ru-RU" sz="2400" b="1" dirty="0">
              <a:solidFill>
                <a:srgbClr val="2B2D8A"/>
              </a:solidFill>
            </a:endParaRPr>
          </a:p>
          <a:p>
            <a:pPr>
              <a:buFontTx/>
              <a:buNone/>
            </a:pP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Möller, J.R. Nix, </a:t>
            </a:r>
            <a:r>
              <a:rPr lang="de-DE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W.J. </a:t>
            </a:r>
            <a:r>
              <a:rPr lang="de-DE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Swiatecki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e-DE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de-DE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</a:t>
            </a:r>
            <a:r>
              <a:rPr lang="de-DE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 </a:t>
            </a:r>
            <a:r>
              <a:rPr lang="de-DE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59, 185(1995)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M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en-US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ller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A.J. </a:t>
            </a:r>
            <a:r>
              <a:rPr lang="en-US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Sierk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 Ichikawa, H. Sagawa  </a:t>
            </a:r>
            <a:r>
              <a:rPr lang="en-US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Atomic Data  </a:t>
            </a:r>
            <a:r>
              <a:rPr lang="en-US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</a:t>
            </a:r>
            <a:r>
              <a:rPr lang="en-US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 Tables</a:t>
            </a:r>
            <a:r>
              <a:rPr lang="ru-RU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1(2016)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данных: 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http://www.oecd-nea.org/janis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ru-RU" sz="2400" b="1" dirty="0">
              <a:solidFill>
                <a:srgbClr val="2D2D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de-DE" sz="24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6C6B22-F45F-408E-8004-259417A36779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ru-RU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+ </a:t>
            </a:r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 →  </a:t>
            </a:r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260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No*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0819" name="Group 3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(He,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112.4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3.14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11.7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260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1.82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2.45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238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34.8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1.89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2.01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1.93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58.5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F8BED5-70D1-4E66-BAAF-B50E8BF2CC10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ru-RU" sz="14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763000" cy="1143000"/>
          </a:xfrm>
        </p:spPr>
        <p:txBody>
          <a:bodyPr/>
          <a:lstStyle/>
          <a:p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 filled separators for asymmetric combinations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844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655913"/>
              </p:ext>
            </p:extLst>
          </p:nvPr>
        </p:nvGraphicFramePr>
        <p:xfrm>
          <a:off x="1188894" y="1142999"/>
          <a:ext cx="6812106" cy="563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802685" imgH="3147974" progId="Origin50.Graph">
                  <p:embed/>
                </p:oleObj>
              </mc:Choice>
              <mc:Fallback>
                <p:oleObj name="Graph" r:id="rId2" imgW="3802685" imgH="3147974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894" y="1142999"/>
                        <a:ext cx="6812106" cy="5638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FA7062-BD50-4DF8-BDAA-8705AAC62D54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ru-RU" sz="14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сепаратора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85913"/>
            <a:ext cx="5410200" cy="4525962"/>
          </a:xfrm>
        </p:spPr>
        <p:txBody>
          <a:bodyPr/>
          <a:lstStyle/>
          <a:p>
            <a:r>
              <a:rPr lang="ru-RU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Оптика 1-ого порядка</a:t>
            </a:r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COSY;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GICOSY;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RAY-Trace;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LISE++;</a:t>
            </a:r>
          </a:p>
          <a:p>
            <a:r>
              <a:rPr lang="ru-RU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Собственные программы.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F708F2-6690-4432-B04E-997275896A7D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ru-RU" sz="14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"/>
            <a:ext cx="9144000" cy="8382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Энергетические распределения </a:t>
            </a:r>
            <a:b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продуктов реакции</a:t>
            </a:r>
          </a:p>
        </p:txBody>
      </p:sp>
      <p:pic>
        <p:nvPicPr>
          <p:cNvPr id="37892" name="Picture 3" descr="EnDist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1849"/>
            <a:ext cx="8534400" cy="5954713"/>
          </a:xfrm>
          <a:noFill/>
        </p:spPr>
      </p:pic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3060700" y="1032499"/>
            <a:ext cx="302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+ </a:t>
            </a:r>
            <a:r>
              <a:rPr lang="en-US" altLang="ru-RU" sz="1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U(UF</a:t>
            </a:r>
            <a:r>
              <a:rPr lang="en-US" altLang="ru-RU" sz="18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</a:t>
            </a:r>
            <a:r>
              <a:rPr lang="en-US" altLang="ru-RU" sz="1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283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 +3n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DED2DE-6DCF-4BA9-B7F2-56977E0F62DF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ru-RU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76200"/>
            <a:ext cx="84582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Угловые распределения продуктов реакции</a:t>
            </a:r>
          </a:p>
        </p:txBody>
      </p:sp>
      <p:pic>
        <p:nvPicPr>
          <p:cNvPr id="38916" name="Picture 3" descr="AnDist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930275"/>
            <a:ext cx="7216775" cy="5772150"/>
          </a:xfrm>
          <a:noFill/>
        </p:spPr>
      </p:pic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3035300" y="838200"/>
            <a:ext cx="3270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baseline="30000" dirty="0">
                <a:solidFill>
                  <a:srgbClr val="2B2D8A"/>
                </a:solidFill>
              </a:rPr>
              <a:t>48</a:t>
            </a:r>
            <a:r>
              <a:rPr lang="en-US" altLang="ru-RU" sz="1800" b="1" dirty="0">
                <a:solidFill>
                  <a:srgbClr val="2B2D8A"/>
                </a:solidFill>
              </a:rPr>
              <a:t>Ca + </a:t>
            </a:r>
            <a:r>
              <a:rPr lang="en-US" altLang="ru-RU" sz="1800" b="1" baseline="30000" dirty="0">
                <a:solidFill>
                  <a:srgbClr val="2B2D8A"/>
                </a:solidFill>
              </a:rPr>
              <a:t>238</a:t>
            </a:r>
            <a:r>
              <a:rPr lang="en-US" altLang="ru-RU" sz="1800" b="1" dirty="0">
                <a:solidFill>
                  <a:srgbClr val="2B2D8A"/>
                </a:solidFill>
              </a:rPr>
              <a:t>U(UF</a:t>
            </a:r>
            <a:r>
              <a:rPr lang="en-US" altLang="ru-RU" sz="1800" b="1" baseline="-25000" dirty="0">
                <a:solidFill>
                  <a:srgbClr val="2B2D8A"/>
                </a:solidFill>
              </a:rPr>
              <a:t>4</a:t>
            </a:r>
            <a:r>
              <a:rPr lang="en-US" altLang="ru-RU" sz="1800" b="1" dirty="0">
                <a:solidFill>
                  <a:srgbClr val="2B2D8A"/>
                </a:solidFill>
              </a:rPr>
              <a:t>) </a:t>
            </a:r>
            <a:r>
              <a:rPr lang="en-US" altLang="ru-RU" sz="1800" b="1" dirty="0">
                <a:solidFill>
                  <a:srgbClr val="2B2D8A"/>
                </a:solidFill>
                <a:cs typeface="Times New Roman" panose="02020603050405020304" pitchFamily="18" charset="0"/>
              </a:rPr>
              <a:t>→</a:t>
            </a:r>
            <a:r>
              <a:rPr lang="en-US" altLang="ru-RU" sz="1800" b="1" baseline="30000" dirty="0">
                <a:solidFill>
                  <a:srgbClr val="2B2D8A"/>
                </a:solidFill>
                <a:cs typeface="Times New Roman" panose="02020603050405020304" pitchFamily="18" charset="0"/>
              </a:rPr>
              <a:t>283</a:t>
            </a:r>
            <a:r>
              <a:rPr lang="en-US" altLang="ru-RU" sz="1800" b="1" dirty="0">
                <a:solidFill>
                  <a:srgbClr val="2B2D8A"/>
                </a:solidFill>
                <a:cs typeface="Times New Roman" panose="02020603050405020304" pitchFamily="18" charset="0"/>
              </a:rPr>
              <a:t>112 +3n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766096-DD1B-4BEB-9EE0-334075D0F8A4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ru-RU" sz="14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Трансмиссия и выход </a:t>
            </a:r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254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b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208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Pb(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Ca,2n)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254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(FWHM=10.0 MeV→1.37 mg/cm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=0.583 mg/cm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0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940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07115232"/>
              </p:ext>
            </p:extLst>
          </p:nvPr>
        </p:nvGraphicFramePr>
        <p:xfrm>
          <a:off x="228600" y="2057400"/>
          <a:ext cx="4343400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767328" imgH="3012643" progId="Origin50.Graph">
                  <p:embed/>
                </p:oleObj>
              </mc:Choice>
              <mc:Fallback>
                <p:oleObj name="Graph" r:id="rId2" imgW="3767328" imgH="3012643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36000" contras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057400"/>
                        <a:ext cx="4343400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2358904"/>
              </p:ext>
            </p:extLst>
          </p:nvPr>
        </p:nvGraphicFramePr>
        <p:xfrm>
          <a:off x="4191000" y="2133600"/>
          <a:ext cx="4343400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811219" imgH="3013862" progId="Origin50.Graph">
                  <p:embed/>
                </p:oleObj>
              </mc:Choice>
              <mc:Fallback>
                <p:oleObj name="Graph" r:id="rId4" imgW="3811219" imgH="3013862" progId="Origin50.Grap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133600"/>
                        <a:ext cx="4343400" cy="343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44B2E1-9A6F-4309-9DE1-17B5889148C3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ru-RU" sz="14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GICOSY beam plot</a:t>
            </a: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Ne(112 MeV) +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U(met, 0.3 mg/cm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)→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+ 4n</a:t>
            </a:r>
          </a:p>
        </p:txBody>
      </p:sp>
      <p:pic>
        <p:nvPicPr>
          <p:cNvPr id="40964" name="Picture 3" descr="GNS_Gamm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6876" y="1524000"/>
            <a:ext cx="7110248" cy="50292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D4ED84-6D6E-4BFE-8EFA-DC4AEC99550F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1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позиционно-чувствительных кремниевых детекторов</a:t>
            </a:r>
          </a:p>
        </p:txBody>
      </p:sp>
      <p:pic>
        <p:nvPicPr>
          <p:cNvPr id="41988" name="Picture 13" descr="VDetNew1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5575" y="2362200"/>
            <a:ext cx="6292850" cy="4114800"/>
          </a:xfrm>
          <a:noFill/>
        </p:spPr>
      </p:pic>
      <p:sp>
        <p:nvSpPr>
          <p:cNvPr id="41989" name="Text Box 14"/>
          <p:cNvSpPr txBox="1">
            <a:spLocks noChangeArrowheads="1"/>
          </p:cNvSpPr>
          <p:nvPr/>
        </p:nvSpPr>
        <p:spPr bwMode="auto">
          <a:xfrm>
            <a:off x="288925" y="1382713"/>
            <a:ext cx="53990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Позиционное разрешение: ±0.5 мм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Энергетическое разрешение: 15 кэВ (</a:t>
            </a:r>
            <a:r>
              <a:rPr lang="en-US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FWHM)</a:t>
            </a:r>
            <a:endParaRPr lang="ru-RU" altLang="ru-RU" sz="2000" b="1" dirty="0">
              <a:solidFill>
                <a:srgbClr val="2B2D8A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Время-пролётные детекторы</a:t>
            </a:r>
          </a:p>
        </p:txBody>
      </p:sp>
      <p:graphicFrame>
        <p:nvGraphicFramePr>
          <p:cNvPr id="4301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2247900" y="2057400"/>
          <a:ext cx="4648200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7643" imgH="3182014" progId="CorelDRAW.Graphic.12">
                  <p:embed/>
                </p:oleObj>
              </mc:Choice>
              <mc:Fallback>
                <p:oleObj name="CorelDRAW" r:id="rId2" imgW="7107643" imgH="3182014" progId="CorelDRAW.Graphic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2057400"/>
                        <a:ext cx="4648200" cy="208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514600" y="4267200"/>
          <a:ext cx="41148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PHOTO-PAINT 11.0 Image" r:id="rId4" imgW="13434921" imgH="9003175" progId="CorelPhotoPaint.Image.12">
                  <p:embed/>
                </p:oleObj>
              </mc:Choice>
              <mc:Fallback>
                <p:oleObj name="Corel PHOTO-PAINT 11.0 Image" r:id="rId4" imgW="13434921" imgH="9003175" progId="CorelPhotoPaint.Image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267200"/>
                        <a:ext cx="41148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365125" y="1233488"/>
            <a:ext cx="4773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Временное разрешение: 300 </a:t>
            </a:r>
            <a:r>
              <a:rPr lang="ru-RU" altLang="ru-RU" sz="2000" b="1" dirty="0" err="1">
                <a:solidFill>
                  <a:srgbClr val="2B2D8A"/>
                </a:solidFill>
                <a:latin typeface="Times New Roman" panose="02020603050405020304" pitchFamily="18" charset="0"/>
              </a:rPr>
              <a:t>пс</a:t>
            </a: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 (</a:t>
            </a:r>
            <a:r>
              <a:rPr lang="en-US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FWHM)</a:t>
            </a:r>
            <a:endParaRPr lang="ru-RU" altLang="ru-RU" sz="2000" b="1" dirty="0">
              <a:solidFill>
                <a:srgbClr val="2B2D8A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55A9F6-4AAE-4C5D-96B9-CA9575996F3D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ru-RU" sz="1400"/>
          </a:p>
        </p:txBody>
      </p:sp>
      <p:sp>
        <p:nvSpPr>
          <p:cNvPr id="44036" name="Rectangle 3"/>
          <p:cNvSpPr>
            <a:spLocks noChangeArrowheads="1"/>
          </p:cNvSpPr>
          <p:nvPr/>
        </p:nvSpPr>
        <p:spPr bwMode="auto">
          <a:xfrm>
            <a:off x="479425" y="6369050"/>
            <a:ext cx="815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GABRIELA</a:t>
            </a:r>
            <a:r>
              <a:rPr lang="ru-RU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Gamma Alpha Beta </a:t>
            </a:r>
            <a:r>
              <a:rPr lang="fr-FR" altLang="ru-RU" sz="16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Recoil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Investigation </a:t>
            </a:r>
            <a:r>
              <a:rPr lang="fr-FR" altLang="ru-RU" sz="16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altLang="ru-RU" sz="16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Analyser</a:t>
            </a:r>
            <a:endParaRPr lang="ru-RU" altLang="ru-RU" sz="16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412762" y="91500"/>
            <a:ext cx="83756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 фокальной плоскости </a:t>
            </a:r>
            <a:r>
              <a:rPr lang="en-US" altLang="ru-RU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GABRIELA</a:t>
            </a:r>
            <a:endParaRPr lang="ru-RU" altLang="ru-RU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738188"/>
            <a:ext cx="8229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реакции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80861"/>
              </p:ext>
            </p:extLst>
          </p:nvPr>
        </p:nvGraphicFramePr>
        <p:xfrm>
          <a:off x="0" y="838200"/>
          <a:ext cx="9144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5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Реакция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err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М</a:t>
                      </a:r>
                      <a:r>
                        <a:rPr lang="ru-RU" sz="1800" b="1" baseline="-25000" dirty="0" err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</a:t>
                      </a:r>
                      <a:endParaRPr lang="ru-RU" sz="1800" b="1" baseline="-25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1800" b="1" baseline="-25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ru-RU" sz="1800" b="1" baseline="-25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E*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1800" b="1" baseline="-25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ru-RU" sz="1800" b="1" baseline="-25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257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Fm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48.2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Es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59.6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39.0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Cf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70.7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34.7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3.8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248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93.3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44.0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114.5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45.3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9.5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Mg+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238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135.7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47.1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Ra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262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177.9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43.9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Pb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260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239.9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46.1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Kr+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Er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394.3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140.4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Ru+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Nd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469.6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23.2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192.3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Sn+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Xe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268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546.3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269.1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сбора и накопления данных установки 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“SHIP”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08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876300" y="1524000"/>
          <a:ext cx="7391400" cy="498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14628571" imgH="9866667" progId="CorelPhotoPaint.Image.12">
                  <p:embed/>
                </p:oleObj>
              </mc:Choice>
              <mc:Fallback>
                <p:oleObj name="PHOTO-PAINT" r:id="rId2" imgW="14628571" imgH="9866667" progId="CorelPhotoPaint.Image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524000"/>
                        <a:ext cx="7391400" cy="498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Сбор данных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73" y="1715815"/>
            <a:ext cx="2545854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E909CD-B6C0-46D7-9AB7-CA55B56AEDBC}" type="slidenum">
              <a:rPr lang="ru-RU" altLang="ru-RU" smtClean="0"/>
              <a:pPr>
                <a:defRPr/>
              </a:pPr>
              <a:t>51</a:t>
            </a:fld>
            <a:endParaRPr lang="ru-RU" alt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3" y="1688306"/>
            <a:ext cx="3414321" cy="4568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3068" y="1154906"/>
            <a:ext cx="18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ЛЯР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2273" y="116492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ORNL</a:t>
            </a:r>
            <a:endParaRPr lang="ru-RU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638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</a:t>
            </a:r>
          </a:p>
        </p:txBody>
      </p:sp>
      <p:sp>
        <p:nvSpPr>
          <p:cNvPr id="47107" name="Объект 2"/>
          <p:cNvSpPr>
            <a:spLocks noGrp="1"/>
          </p:cNvSpPr>
          <p:nvPr>
            <p:ph sz="half" idx="1"/>
          </p:nvPr>
        </p:nvSpPr>
        <p:spPr>
          <a:xfrm>
            <a:off x="838200" y="2347118"/>
            <a:ext cx="7467600" cy="2163763"/>
          </a:xfrm>
        </p:spPr>
        <p:txBody>
          <a:bodyPr/>
          <a:lstStyle/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</a:t>
            </a:r>
            <a:r>
              <a:rPr lang="en-US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TOF;</a:t>
            </a:r>
            <a:endParaRPr lang="ru-RU" altLang="ru-RU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«внешняя» калибровка – входные окна;</a:t>
            </a:r>
          </a:p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«внутренняя» – вылеты, суммирование,</a:t>
            </a:r>
          </a:p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калибровка </a:t>
            </a:r>
            <a:r>
              <a:rPr lang="en-US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b </a:t>
            </a:r>
            <a:r>
              <a:rPr lang="ru-RU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 g</a:t>
            </a:r>
            <a:r>
              <a:rPr lang="ru-RU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.</a:t>
            </a:r>
            <a:endParaRPr lang="ru-RU" altLang="ru-RU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710451-9F02-402A-ACEF-1F68CE05FB4C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81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976313"/>
            <a:ext cx="6248400" cy="5729287"/>
          </a:xfrm>
          <a:noFill/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3671888" y="6308725"/>
            <a:ext cx="1800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b="1">
                <a:solidFill>
                  <a:schemeClr val="accent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TOF / channel</a:t>
            </a:r>
            <a:endParaRPr kumimoji="1" lang="en-US" altLang="ja-JP" sz="1000" b="1">
              <a:solidFill>
                <a:schemeClr val="accent2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 rot="-5400000">
            <a:off x="1239044" y="3372644"/>
            <a:ext cx="1087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b="1">
                <a:solidFill>
                  <a:schemeClr val="accent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E / MeV</a:t>
            </a:r>
            <a:endParaRPr kumimoji="1" lang="en-US" altLang="ja-JP" sz="1000" b="1">
              <a:solidFill>
                <a:schemeClr val="accent2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– TOF – distribution of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252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ru-RU" sz="32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2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+ </a:t>
            </a:r>
            <a:r>
              <a:rPr lang="en-US" altLang="ru-RU" sz="2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206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PbS)</a:t>
            </a:r>
            <a:endParaRPr lang="ru-RU" altLang="ru-RU" sz="2800" b="1" dirty="0">
              <a:solidFill>
                <a:srgbClr val="2B2D8A"/>
              </a:solidFill>
              <a:latin typeface="Times New Roman" panose="02020603050405020304" pitchFamily="18" charset="0"/>
              <a:ea typeface="Dotum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 результатов</a:t>
            </a:r>
          </a:p>
        </p:txBody>
      </p:sp>
      <p:sp>
        <p:nvSpPr>
          <p:cNvPr id="49155" name="Объект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7772400" cy="4297363"/>
          </a:xfrm>
        </p:spPr>
        <p:txBody>
          <a:bodyPr/>
          <a:lstStyle/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Доклады на семинарах;</a:t>
            </a: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Издание препринта;</a:t>
            </a: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Доклады на конференциях;</a:t>
            </a: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журнала: правила оформления, деньги, сроки, доступность</a:t>
            </a:r>
            <a:r>
              <a:rPr lang="en-US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30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диссертации.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2B8F35-792A-4FEC-B932-661A84015DF9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ru-RU" sz="1400"/>
          </a:p>
        </p:txBody>
      </p:sp>
      <p:sp>
        <p:nvSpPr>
          <p:cNvPr id="8195" name="Rectangle 4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реакции для синтеза элемента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117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1455" name="Group 7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24381076"/>
              </p:ext>
            </p:extLst>
          </p:nvPr>
        </p:nvGraphicFramePr>
        <p:xfrm>
          <a:off x="973931" y="1471344"/>
          <a:ext cx="7196137" cy="3429001"/>
        </p:xfrm>
        <a:graphic>
          <a:graphicData uri="http://schemas.openxmlformats.org/drawingml/2006/table">
            <a:tbl>
              <a:tblPr/>
              <a:tblGrid>
                <a:gridCol w="264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9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7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Reaction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  <a:r>
                        <a:rPr kumimoji="0" lang="en-US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cn</a:t>
                      </a:r>
                      <a:endParaRPr kumimoji="0" lang="ru-RU" sz="2800" b="1" i="0" u="none" strike="noStrike" cap="none" normalizeH="0" baseline="-2500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(3n) fb</a:t>
                      </a:r>
                      <a:endParaRPr kumimoji="0" lang="el-GR" sz="2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55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Mn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238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U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293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0.4</a:t>
                      </a:r>
                      <a:endParaRPr kumimoji="0" lang="ru-RU" sz="2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50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Ti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243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Am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293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20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48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Ca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249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Bk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297</a:t>
                      </a:r>
                      <a:endParaRPr kumimoji="0" lang="ru-RU" sz="2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1000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18" name="TextBox 1"/>
          <p:cNvSpPr txBox="1">
            <a:spLocks noChangeArrowheads="1"/>
          </p:cNvSpPr>
          <p:nvPr/>
        </p:nvSpPr>
        <p:spPr bwMode="auto">
          <a:xfrm>
            <a:off x="609600" y="5257800"/>
            <a:ext cx="4662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Nuclear reaction video:</a:t>
            </a:r>
            <a:r>
              <a:rPr lang="en-US" altLang="ru-RU" sz="1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http://nrv.jinr.ru/nrv/</a:t>
            </a:r>
            <a:endParaRPr lang="en-US" altLang="ru-RU" sz="1800" b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254A73-386A-432F-8A61-848760BD4ABB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ru-RU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Экспериментальные и теоретические сечения реакции </a:t>
            </a:r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208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 →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271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 + 1n</a:t>
            </a:r>
          </a:p>
        </p:txBody>
      </p:sp>
      <p:graphicFrame>
        <p:nvGraphicFramePr>
          <p:cNvPr id="9220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894281"/>
              </p:ext>
            </p:extLst>
          </p:nvPr>
        </p:nvGraphicFramePr>
        <p:xfrm>
          <a:off x="152400" y="1153240"/>
          <a:ext cx="8458200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55059" imgH="2657856" progId="Origin50.Graph">
                  <p:embed/>
                </p:oleObj>
              </mc:Choice>
              <mc:Fallback>
                <p:oleObj name="Graph" r:id="rId2" imgW="4055059" imgH="2657856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53240"/>
                        <a:ext cx="8458200" cy="554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Номер слайда 8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5D23B9B-A921-4609-89D1-8B1582ABBCAF}" type="slidenum">
              <a:rPr lang="ru-RU" altLang="ru-RU" sz="14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ru-RU" altLang="ru-RU" sz="1400">
              <a:latin typeface="Times New Roman" panose="02020603050405020304" pitchFamily="18" charset="0"/>
            </a:endParaRPr>
          </a:p>
        </p:txBody>
      </p:sp>
      <p:sp>
        <p:nvSpPr>
          <p:cNvPr id="40963" name="Text Box 5"/>
          <p:cNvSpPr txBox="1">
            <a:spLocks noChangeArrowheads="1"/>
          </p:cNvSpPr>
          <p:nvPr/>
        </p:nvSpPr>
        <p:spPr bwMode="auto">
          <a:xfrm>
            <a:off x="0" y="136525"/>
            <a:ext cx="9144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3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Сверхпроводящие 18 ГГц ЭЦР источники ионов</a:t>
            </a:r>
          </a:p>
        </p:txBody>
      </p:sp>
      <p:pic>
        <p:nvPicPr>
          <p:cNvPr id="40964" name="Picture 2" descr="IMG_93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0488"/>
            <a:ext cx="3316288" cy="497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47788"/>
            <a:ext cx="3562350" cy="497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/>
          <p:cNvSpPr txBox="1">
            <a:spLocks noChangeArrowheads="1"/>
          </p:cNvSpPr>
          <p:nvPr/>
        </p:nvSpPr>
        <p:spPr bwMode="auto">
          <a:xfrm>
            <a:off x="1800225" y="88265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DECRIS-SC1</a:t>
            </a:r>
            <a:endParaRPr lang="ru-RU" altLang="ru-RU" sz="1800" dirty="0"/>
          </a:p>
        </p:txBody>
      </p:sp>
      <p:sp>
        <p:nvSpPr>
          <p:cNvPr id="40967" name="TextBox 7"/>
          <p:cNvSpPr txBox="1">
            <a:spLocks noChangeArrowheads="1"/>
          </p:cNvSpPr>
          <p:nvPr/>
        </p:nvSpPr>
        <p:spPr bwMode="auto">
          <a:xfrm>
            <a:off x="5886450" y="882650"/>
            <a:ext cx="1543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C00000"/>
                </a:solidFill>
                <a:latin typeface="Times New Roman" panose="02020603050405020304" pitchFamily="18" charset="0"/>
              </a:rPr>
              <a:t>DECRIS-SC2</a:t>
            </a:r>
            <a:endParaRPr lang="ru-RU" altLang="ru-RU" sz="1800"/>
          </a:p>
        </p:txBody>
      </p:sp>
    </p:spTree>
    <p:extLst>
      <p:ext uri="{BB962C8B-B14F-4D97-AF65-F5344CB8AC3E}">
        <p14:creationId xmlns:p14="http://schemas.microsoft.com/office/powerpoint/2010/main" val="5168380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98425"/>
            <a:ext cx="69342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 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циклотрон ЛЯР ОИЯИ</a:t>
            </a:r>
          </a:p>
        </p:txBody>
      </p:sp>
      <p:pic>
        <p:nvPicPr>
          <p:cNvPr id="44035" name="Picture 3" descr="u4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952500"/>
            <a:ext cx="7924800" cy="56769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66F34A-03CF-4D1B-BB3D-584282DF5F83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29838242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2259</Words>
  <Application>Microsoft Macintosh PowerPoint</Application>
  <PresentationFormat>On-screen Show (4:3)</PresentationFormat>
  <Paragraphs>658</Paragraphs>
  <Slides>54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Calibri</vt:lpstr>
      <vt:lpstr>Cambria Math</vt:lpstr>
      <vt:lpstr>Symbol</vt:lpstr>
      <vt:lpstr>Times New Roman</vt:lpstr>
      <vt:lpstr>TimesNewRomanPSMT</vt:lpstr>
      <vt:lpstr>Wingdings</vt:lpstr>
      <vt:lpstr>Оформление по умолчанию</vt:lpstr>
      <vt:lpstr>Graph</vt:lpstr>
      <vt:lpstr>PHOTO-PAINT</vt:lpstr>
      <vt:lpstr>CorelDRAW</vt:lpstr>
      <vt:lpstr>Corel PHOTO-PAINT 11.0 Image</vt:lpstr>
      <vt:lpstr>Конкретный эксперимент</vt:lpstr>
      <vt:lpstr>План</vt:lpstr>
      <vt:lpstr>Изучение литературы</vt:lpstr>
      <vt:lpstr>Выбор реакции</vt:lpstr>
      <vt:lpstr>Выбор реакции</vt:lpstr>
      <vt:lpstr>Возможные реакции для синтеза элемента 117</vt:lpstr>
      <vt:lpstr>Экспериментальные и теоретические сечения реакции 64Ni + 208Pb → 271Ds + 1n</vt:lpstr>
      <vt:lpstr>PowerPoint Presentation</vt:lpstr>
      <vt:lpstr>У400 циклотрон ЛЯР ОИЯИ</vt:lpstr>
      <vt:lpstr>Линейный ускоритель UNILAC (GSI)</vt:lpstr>
      <vt:lpstr>PowerPoint Presentation</vt:lpstr>
      <vt:lpstr>Мишенные изотопы</vt:lpstr>
      <vt:lpstr>Изотопные реакторы</vt:lpstr>
      <vt:lpstr>Мишени: наличие материала 22 мг 249Bk, ≈ 1 M$, 1 год работы реактора HIFR ORNL</vt:lpstr>
      <vt:lpstr>Мишени: конструкция</vt:lpstr>
      <vt:lpstr>Пробеги  SRIM – торможение и пробеги ионов в веществе http://www.srim.org/ </vt:lpstr>
      <vt:lpstr>PowerPoint Presentation</vt:lpstr>
      <vt:lpstr>Мишени: радиационная безопасность</vt:lpstr>
      <vt:lpstr>Оценка пригодности сепаратора</vt:lpstr>
      <vt:lpstr>Зарядовые распределения 199Po </vt:lpstr>
      <vt:lpstr>48Ca + 244Pu  →  292114*</vt:lpstr>
      <vt:lpstr>86Kr + 180Hf  →  266Hs*</vt:lpstr>
      <vt:lpstr>93Kr + 226Ra  →  319124*</vt:lpstr>
      <vt:lpstr>136Xe + 136Xe  →  272Hs*</vt:lpstr>
      <vt:lpstr>Магнитные жёсткости  48Ca(E1/2= 236MeV) + 248Cm(300mg/cm2, CmO2) → 296116*</vt:lpstr>
      <vt:lpstr>Пригодны для синтеза</vt:lpstr>
      <vt:lpstr>Фильтр скоростей «SHIP», GSI, Germany</vt:lpstr>
      <vt:lpstr>Электростатический сепаратор “VASSILISSA”</vt:lpstr>
      <vt:lpstr>Фильтр скоростей SHELS, ЛЯР, ОИЯИ</vt:lpstr>
      <vt:lpstr>Газонаполненный сепаратор (ЛЯР, ОИЯИ)</vt:lpstr>
      <vt:lpstr> Spectrometer for Heavy Atom and Nuclear Structure (SHANS), IMP, Lanzhou, China</vt:lpstr>
      <vt:lpstr>PowerPoint Presentation</vt:lpstr>
      <vt:lpstr>Газонаполненный сепаратор ГНС-2</vt:lpstr>
      <vt:lpstr>ГазоНаполненный сепаратор ГНС-2</vt:lpstr>
      <vt:lpstr>Преимущества газонаполненного сепаратора</vt:lpstr>
      <vt:lpstr>Cверхпроводящий соленоид GASSOL</vt:lpstr>
      <vt:lpstr>PowerPoint Presentation</vt:lpstr>
      <vt:lpstr>Охлаждение мишени газом (снимки инфракрасной камерой)</vt:lpstr>
      <vt:lpstr>Недостатки газонаполненного сепаратора</vt:lpstr>
      <vt:lpstr>22Ne + 238U  →  260No*</vt:lpstr>
      <vt:lpstr>Gas filled separators for asymmetric combinations</vt:lpstr>
      <vt:lpstr>Настройка сепаратора</vt:lpstr>
      <vt:lpstr>Энергетические распределения  продуктов реакции</vt:lpstr>
      <vt:lpstr>Угловые распределения продуктов реакции</vt:lpstr>
      <vt:lpstr>Трансмиссия и выход 254No  208Pb(48Ca,2n)254No (FWHM=10.0 MeV→1.37 mg/cm2, σ =0.583 mg/cm2)</vt:lpstr>
      <vt:lpstr>GICOSY beam plot 22Ne(112 MeV) + 238U(met, 0.3 mg/cm2)→256No + 4n</vt:lpstr>
      <vt:lpstr>Сборка позиционно-чувствительных кремниевых детекторов</vt:lpstr>
      <vt:lpstr>Время-пролётные детекторы</vt:lpstr>
      <vt:lpstr>PowerPoint Presentation</vt:lpstr>
      <vt:lpstr>Система сбора и накопления данных установки “SHIP”</vt:lpstr>
      <vt:lpstr>Сбор данных</vt:lpstr>
      <vt:lpstr>Калибровка</vt:lpstr>
      <vt:lpstr>E – TOF – distribution of 252No  (48Ca + 206PbS)</vt:lpstr>
      <vt:lpstr>Оформление результатов</vt:lpstr>
    </vt:vector>
  </TitlesOfParts>
  <Company>FLNR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нас ждёт?</dc:title>
  <dc:creator>Dr. Andrey G. Popeko</dc:creator>
  <cp:lastModifiedBy>Andrey Isaev</cp:lastModifiedBy>
  <cp:revision>201</cp:revision>
  <dcterms:created xsi:type="dcterms:W3CDTF">2007-09-05T15:00:29Z</dcterms:created>
  <dcterms:modified xsi:type="dcterms:W3CDTF">2025-02-14T21:07:33Z</dcterms:modified>
</cp:coreProperties>
</file>